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77587059b1415d" /><Relationship Type="http://schemas.openxmlformats.org/officeDocument/2006/relationships/extended-properties" Target="/docProps/app.xml" Id="R00f131b838324813" /><Relationship Type="http://schemas.openxmlformats.org/officeDocument/2006/relationships/officeDocument" Target="/ppt/presentation.xml" Id="R428c24d79238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a473af3844a62"/>
  </p:sldMasterIdLst>
  <p:notesMasterIdLst>
    <p:notesMasterId xmlns:r="http://schemas.openxmlformats.org/officeDocument/2006/relationships" r:id="R2bbd045a89804088"/>
  </p:notesMasterIdLst>
  <p:sldIdLst>
    <p:sldId xmlns:r="http://schemas.openxmlformats.org/officeDocument/2006/relationships" id="256" r:id="R8500c82f8afe4153"/>
    <p:sldId xmlns:r="http://schemas.openxmlformats.org/officeDocument/2006/relationships" id="257" r:id="Rb45f72d6c3654bd8"/>
    <p:sldId xmlns:r="http://schemas.openxmlformats.org/officeDocument/2006/relationships" id="258" r:id="R187bf5ba12ae4c4c"/>
    <p:sldId xmlns:r="http://schemas.openxmlformats.org/officeDocument/2006/relationships" id="259" r:id="Rfd83dec8183147c0"/>
    <p:sldId xmlns:r="http://schemas.openxmlformats.org/officeDocument/2006/relationships" id="260" r:id="R1e1776948ae04221"/>
    <p:sldId xmlns:r="http://schemas.openxmlformats.org/officeDocument/2006/relationships" id="261" r:id="R3d7e12987d754a5e"/>
    <p:sldId xmlns:r="http://schemas.openxmlformats.org/officeDocument/2006/relationships" id="262" r:id="R4d7f505388fc4383"/>
    <p:sldId xmlns:r="http://schemas.openxmlformats.org/officeDocument/2006/relationships" id="263" r:id="R4d75b80033e64607"/>
    <p:sldId xmlns:r="http://schemas.openxmlformats.org/officeDocument/2006/relationships" id="264" r:id="Rfdec2f76135e4898"/>
    <p:sldId xmlns:r="http://schemas.openxmlformats.org/officeDocument/2006/relationships" id="265" r:id="R0b8b6f60821e4a03"/>
    <p:sldId xmlns:r="http://schemas.openxmlformats.org/officeDocument/2006/relationships" id="266" r:id="Rd29c7c743c5142d6"/>
    <p:sldId xmlns:r="http://schemas.openxmlformats.org/officeDocument/2006/relationships" id="267" r:id="R3ca5e1ce007f4e9a"/>
    <p:sldId xmlns:r="http://schemas.openxmlformats.org/officeDocument/2006/relationships" id="268" r:id="R7ee75817f9414b75"/>
    <p:sldId xmlns:r="http://schemas.openxmlformats.org/officeDocument/2006/relationships" id="269" r:id="R19c57e3e8f7f4835"/>
    <p:sldId xmlns:r="http://schemas.openxmlformats.org/officeDocument/2006/relationships" id="270" r:id="R53b36f2d57ca4142"/>
    <p:sldId xmlns:r="http://schemas.openxmlformats.org/officeDocument/2006/relationships" id="271" r:id="R88fdf25fdcf64c04"/>
    <p:sldId xmlns:r="http://schemas.openxmlformats.org/officeDocument/2006/relationships" id="272" r:id="Ra679cc834a7747f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cdf158bd314484e" /><Relationship Type="http://schemas.openxmlformats.org/officeDocument/2006/relationships/slideMaster" Target="/ppt/slideMasters/slideMaster1.xml" Id="R114a473af3844a62" /><Relationship Type="http://schemas.openxmlformats.org/officeDocument/2006/relationships/notesMaster" Target="/ppt/notesMasters/notesMaster1.xml" Id="R2bbd045a89804088" /><Relationship Type="http://schemas.openxmlformats.org/officeDocument/2006/relationships/presProps" Target="/ppt/presProps.xml" Id="R27c7dff013d44dde" /><Relationship Type="http://schemas.openxmlformats.org/officeDocument/2006/relationships/tableStyles" Target="/ppt/tableStyles.xml" Id="Rdb584b819b674e66" /><Relationship Type="http://schemas.openxmlformats.org/officeDocument/2006/relationships/slide" Target="/ppt/slides/slide1.xml" Id="R8500c82f8afe4153" /><Relationship Type="http://schemas.openxmlformats.org/officeDocument/2006/relationships/slide" Target="/ppt/slides/slide2.xml" Id="Rb45f72d6c3654bd8" /><Relationship Type="http://schemas.openxmlformats.org/officeDocument/2006/relationships/slide" Target="/ppt/slides/slide3.xml" Id="R187bf5ba12ae4c4c" /><Relationship Type="http://schemas.openxmlformats.org/officeDocument/2006/relationships/slide" Target="/ppt/slides/slide4.xml" Id="Rfd83dec8183147c0" /><Relationship Type="http://schemas.openxmlformats.org/officeDocument/2006/relationships/slide" Target="/ppt/slides/slide5.xml" Id="R1e1776948ae04221" /><Relationship Type="http://schemas.openxmlformats.org/officeDocument/2006/relationships/slide" Target="/ppt/slides/slide6.xml" Id="R3d7e12987d754a5e" /><Relationship Type="http://schemas.openxmlformats.org/officeDocument/2006/relationships/slide" Target="/ppt/slides/slide7.xml" Id="R4d7f505388fc4383" /><Relationship Type="http://schemas.openxmlformats.org/officeDocument/2006/relationships/slide" Target="/ppt/slides/slide8.xml" Id="R4d75b80033e64607" /><Relationship Type="http://schemas.openxmlformats.org/officeDocument/2006/relationships/slide" Target="/ppt/slides/slide9.xml" Id="Rfdec2f76135e4898" /><Relationship Type="http://schemas.openxmlformats.org/officeDocument/2006/relationships/slide" Target="/ppt/slides/slide10.xml" Id="R0b8b6f60821e4a03" /><Relationship Type="http://schemas.openxmlformats.org/officeDocument/2006/relationships/slide" Target="/ppt/slides/slide11.xml" Id="Rd29c7c743c5142d6" /><Relationship Type="http://schemas.openxmlformats.org/officeDocument/2006/relationships/slide" Target="/ppt/slides/slide12.xml" Id="R3ca5e1ce007f4e9a" /><Relationship Type="http://schemas.openxmlformats.org/officeDocument/2006/relationships/slide" Target="/ppt/slides/slide13.xml" Id="R7ee75817f9414b75" /><Relationship Type="http://schemas.openxmlformats.org/officeDocument/2006/relationships/slide" Target="/ppt/slides/slide14.xml" Id="R19c57e3e8f7f4835" /><Relationship Type="http://schemas.openxmlformats.org/officeDocument/2006/relationships/slide" Target="/ppt/slides/slide15.xml" Id="R53b36f2d57ca4142" /><Relationship Type="http://schemas.openxmlformats.org/officeDocument/2006/relationships/slide" Target="/ppt/slides/slide16.xml" Id="R88fdf25fdcf64c04" /><Relationship Type="http://schemas.openxmlformats.org/officeDocument/2006/relationships/slide" Target="/ppt/slides/slide17.xml" Id="Ra679cc834a7747f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cc54532a72843f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65e6c89bd7a4bb2" /><Relationship Type="http://schemas.openxmlformats.org/officeDocument/2006/relationships/notesMaster" Target="/ppt/notesMasters/notesMaster1.xml" Id="R79cabd2a84204bc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f6fd89a3f664518" /><Relationship Type="http://schemas.openxmlformats.org/officeDocument/2006/relationships/notesMaster" Target="/ppt/notesMasters/notesMaster1.xml" Id="R12d57b11be644cb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111845d9e9f4618" /><Relationship Type="http://schemas.openxmlformats.org/officeDocument/2006/relationships/notesMaster" Target="/ppt/notesMasters/notesMaster1.xml" Id="R46464ef2591d4fd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c48d520cdf94b45" /><Relationship Type="http://schemas.openxmlformats.org/officeDocument/2006/relationships/notesMaster" Target="/ppt/notesMasters/notesMaster1.xml" Id="R35d1bcb9430849b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19f841d85ed43dc" /><Relationship Type="http://schemas.openxmlformats.org/officeDocument/2006/relationships/notesMaster" Target="/ppt/notesMasters/notesMaster1.xml" Id="R53521a87e6304be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ce08e96f1054347" /><Relationship Type="http://schemas.openxmlformats.org/officeDocument/2006/relationships/notesMaster" Target="/ppt/notesMasters/notesMaster1.xml" Id="Rd9c2171160a440b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bbe6c8dbef0439a" /><Relationship Type="http://schemas.openxmlformats.org/officeDocument/2006/relationships/notesMaster" Target="/ppt/notesMasters/notesMaster1.xml" Id="Raeb6c3fe877d414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c00a39419e141eb" /><Relationship Type="http://schemas.openxmlformats.org/officeDocument/2006/relationships/notesMaster" Target="/ppt/notesMasters/notesMaster1.xml" Id="R19a523d704164ed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6b37080919e4e00" /><Relationship Type="http://schemas.openxmlformats.org/officeDocument/2006/relationships/notesMaster" Target="/ppt/notesMasters/notesMaster1.xml" Id="Rf02cabf703854c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a58d570e4384442" /><Relationship Type="http://schemas.openxmlformats.org/officeDocument/2006/relationships/notesMaster" Target="/ppt/notesMasters/notesMaster1.xml" Id="Rd08566b456244a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4d262cde6844092" /><Relationship Type="http://schemas.openxmlformats.org/officeDocument/2006/relationships/notesMaster" Target="/ppt/notesMasters/notesMaster1.xml" Id="Re34a9f9164b04a1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fdfb67301264628" /><Relationship Type="http://schemas.openxmlformats.org/officeDocument/2006/relationships/notesMaster" Target="/ppt/notesMasters/notesMaster1.xml" Id="Rd4e4cae0ad3a4eb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81347ac04fd4b5a" /><Relationship Type="http://schemas.openxmlformats.org/officeDocument/2006/relationships/notesMaster" Target="/ppt/notesMasters/notesMaster1.xml" Id="Reb31dada841f43f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fdc804eb419498c" /><Relationship Type="http://schemas.openxmlformats.org/officeDocument/2006/relationships/notesMaster" Target="/ppt/notesMasters/notesMaster1.xml" Id="R56a544360907472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59c7ef01de94602" /><Relationship Type="http://schemas.openxmlformats.org/officeDocument/2006/relationships/notesMaster" Target="/ppt/notesMasters/notesMaster1.xml" Id="R386b69efca0e408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cc821829da7402c" /><Relationship Type="http://schemas.openxmlformats.org/officeDocument/2006/relationships/notesMaster" Target="/ppt/notesMasters/notesMaster1.xml" Id="Rd1aac2e56125448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ea9f2ec5ab04aa6" /><Relationship Type="http://schemas.openxmlformats.org/officeDocument/2006/relationships/notesMaster" Target="/ppt/notesMasters/notesMaster1.xml" Id="R4227f72be842407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Your organization does not need another generic cloud roadmap. In six weeks, leadership can have a mission-aligned strategy that shows what to fund, what to stop, and what must be proven before commitment.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roadmap becomes separable investments across governance, platform, security, data and AI, and applications. You choose the order; nothing is bundled by default.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https://media.defense.gov/2023/Nov/02/2003333300/-1/-1/1/DOD_DATA_ANALYTICS_AI_ADOPTION_STRATEGY.PDF</a:t>
            </a:r>
          </a:p>
          <a:p xmlns:a="http://schemas.openxmlformats.org/drawingml/2006/main">
            <a:r>
              <a:t>- https://media.defense.gov/2022/Jun/22/2003022604/-1/-1/0/Department-of-Defense-Responsible-Artificial-Intelligence-Strategy-and-Implementation-Pathway.PDF</a:t>
            </a:r>
          </a:p>
          <a:p xmlns:a="http://schemas.openxmlformats.org/drawingml/2006/main">
            <a:r>
              <a:t>- https://www.defense.gov/News/Releases/Release/Article/3588743/cdao-releases-responsible-ai-rai-toolkit-for-ensuring-alignment-with-rai-best-p/</a:t>
            </a:r>
          </a:p>
          <a:p xmlns:a="http://schemas.openxmlformats.org/drawingml/2006/main">
            <a:r>
              <a:t>- https://dodcio.defense.gov/Portals/0/Documents/Library/DoDCloudFinOpsStrategy.pdf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Mission direction, authorization requirements, operating realities, provider guidance, and client evidence are reconciled in one decision view—not handed to leadership as separate technical studies.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https://dodcio.defense.gov/Portals/0/Documents/Library/DoD-ZTStrategy.pdf</a:t>
            </a:r>
          </a:p>
          <a:p xmlns:a="http://schemas.openxmlformats.org/drawingml/2006/main">
            <a:r>
              <a:t>- https://dodcio.defense.gov/Portals/0/Documents/Library/DoDCIO-ContinuousAuthorizationImplementationGuide.pdf</a:t>
            </a:r>
          </a:p>
          <a:p xmlns:a="http://schemas.openxmlformats.org/drawingml/2006/main">
            <a:r>
              <a:t>- https://www.cyber.mil/dccs/</a:t>
            </a:r>
          </a:p>
          <a:p xmlns:a="http://schemas.openxmlformats.org/drawingml/2006/main">
            <a:r>
              <a:t>- https://public.cyber.mil/dccs/dccs-documents/</a:t>
            </a:r>
          </a:p>
          <a:p xmlns:a="http://schemas.openxmlformats.org/drawingml/2006/main">
            <a:r>
              <a:t>- https://www.cisa.gov/topics/cybersecurity-best-practices/executive-order-improving-nations-cybersecurity</a:t>
            </a:r>
          </a:p>
          <a:p xmlns:a="http://schemas.openxmlformats.org/drawingml/2006/main">
            <a:r>
              <a:t>- https://docs.aws.amazon.com/wellarchitected/latest/userguide/waf.html</a:t>
            </a:r>
          </a:p>
          <a:p xmlns:a="http://schemas.openxmlformats.org/drawingml/2006/main">
            <a:r>
              <a:t>- https://learn.microsoft.com/en-us/azure/well-architected/what-is-well-architected-framework</a:t>
            </a:r>
          </a:p>
          <a:p xmlns:a="http://schemas.openxmlformats.org/drawingml/2006/main">
            <a:r>
              <a:t>- https://docs.cloud.google.com/architecture</a:t>
            </a:r>
          </a:p>
          <a:p xmlns:a="http://schemas.openxmlformats.org/drawingml/2006/main">
            <a:r>
              <a:t>- https://docs.oracle.com/en/solutions/oci-best-practices/index.html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Provider choice remains open until mission fit is defensible. Leadership compares AWS, Azure, Google Cloud, and OCI against the same mission, risk, operating, and economic questions.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https://docs.aws.amazon.com/wellarchitected/latest/userguide/waf.html</a:t>
            </a:r>
          </a:p>
          <a:p xmlns:a="http://schemas.openxmlformats.org/drawingml/2006/main">
            <a:r>
              <a:t>- https://learn.microsoft.com/en-us/azure/well-architected/what-is-well-architected-framework</a:t>
            </a:r>
          </a:p>
          <a:p xmlns:a="http://schemas.openxmlformats.org/drawingml/2006/main">
            <a:r>
              <a:t>- https://docs.cloud.google.com/architecture</a:t>
            </a:r>
          </a:p>
          <a:p xmlns:a="http://schemas.openxmlformats.org/drawingml/2006/main">
            <a:r>
              <a:t>- https://docs.oracle.com/en/solutions/oci-best-practices/index.html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https://www.cyber.mil/dccs/</a:t>
            </a:r>
          </a:p>
          <a:p xmlns:a="http://schemas.openxmlformats.org/drawingml/2006/main">
            <a:r>
              <a:t>- https://public.cyber.mil/dccs/dccs-documents/</a:t>
            </a:r>
          </a:p>
          <a:p xmlns:a="http://schemas.openxmlformats.org/drawingml/2006/main">
            <a:r>
              <a:t>- https://dodcio.defense.gov/Portals/0/Documents/Library/DoD-ZTStrategy.pdf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Week six does not lock you into a delivery program. It qualifies the next investments and lets you sponsor only the work the evidence supports.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- https://dodcio.defense.gov/Portals/0/Documents/Library/DoD-ZTStrategy.pdf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https://dodcio.defense.gov/Portals/0/Documents/Library/DoDCIO-ContinuousAuthorizationImplementationGuide.pdf</a:t>
            </a:r>
          </a:p>
          <a:p xmlns:a="http://schemas.openxmlformats.org/drawingml/2006/main">
            <a:r>
              <a:t>- https://dodcio.defense.gov/Portals/0/Documents/Library/DoDCloudFinOpsStrategy.pdf</a:t>
            </a:r>
          </a:p>
          <a:p xmlns:a="http://schemas.openxmlformats.org/drawingml/2006/main">
            <a:r>
              <a:t>- https://www.finops.org/framework/technology-categories/ai/</a:t>
            </a:r>
          </a:p>
          <a:p xmlns:a="http://schemas.openxmlformats.org/drawingml/2006/main">
            <a:r>
              <a:t>- https://www.finops.org/insights/token-economics-the-atomic-unit-of-ai-value/</a:t>
            </a:r>
          </a:p>
          <a:p xmlns:a="http://schemas.openxmlformats.org/drawingml/2006/main">
            <a:r>
              <a:t>- https://focus.finops.org/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portfolio uncertainty is the constraint, the next engagement gives you an owned application disposition map, dependency confidence, and defensible migration-wave candidates.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secure foundation is the constraint, the next engagement aligns the landing zone, Zero Trust guardrails, control inheritance, and evidence path before production use.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https://dodcio.defense.gov/Portals/0/Documents/Library/DoD-ZTStrategy.pdf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https://dodcio.defense.gov/Portals/0/Documents/Library/DoDCIO-ContinuousAuthorizationImplementationGuide.pdf</a:t>
            </a:r>
          </a:p>
          <a:p xmlns:a="http://schemas.openxmlformats.org/drawingml/2006/main">
            <a:r>
              <a:t>- https://www.cyber.mil/dccs/</a:t>
            </a:r>
          </a:p>
          <a:p xmlns:a="http://schemas.openxmlformats.org/drawingml/2006/main">
            <a:r>
              <a:t>- https://public.cyber.mil/dccs/dccs-documents/</a:t>
            </a:r>
          </a:p>
          <a:p xmlns:a="http://schemas.openxmlformats.org/drawingml/2006/main">
            <a:r>
              <a:t>- https://www.cisa.gov/topics/cybersecurity-best-practices/executive-order-improving-nations-cybersecurity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variable consumption is the constraint, the next engagement connects cloud and AI spend to mission value, owners, guardrails, and stop authority before scale creates surprise.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https://dodcio.defense.gov/Portals/0/Documents/Library/DoDCloudFinOpsStrategy.pdf</a:t>
            </a:r>
          </a:p>
          <a:p xmlns:a="http://schemas.openxmlformats.org/drawingml/2006/main">
            <a:r>
              <a:t>- https://www.finops.org/framework/technology-categories/ai/</a:t>
            </a:r>
          </a:p>
          <a:p xmlns:a="http://schemas.openxmlformats.org/drawingml/2006/main">
            <a:r>
              <a:t>- https://www.finops.org/insights/token-economics-the-atomic-unit-of-ai-value/</a:t>
            </a:r>
          </a:p>
          <a:p xmlns:a="http://schemas.openxmlformats.org/drawingml/2006/main">
            <a:r>
              <a:t>- https://focus.finops.org/</a:t>
            </a:r>
          </a:p>
          <a:p xmlns:a="http://schemas.openxmlformats.org/drawingml/2006/main">
            <a:r>
              <a:t>- https://media.defense.gov/2023/Nov/02/2003333300/-1/-1/1/DOD_DATA_ANALYTICS_AI_ADOPTION_STRATEGY.PDF</a:t>
            </a:r>
          </a:p>
          <a:p xmlns:a="http://schemas.openxmlformats.org/drawingml/2006/main">
            <a:r>
              <a:t>- https://media.defense.gov/2022/Jun/22/2003022604/-1/-1/0/Department-of-Defense-Responsible-Artificial-Intelligence-Strategy-and-Implementation-Pathway.PDF</a:t>
            </a:r>
          </a:p>
          <a:p xmlns:a="http://schemas.openxmlformats.org/drawingml/2006/main">
            <a:r>
              <a:t>- https://www.defense.gov/News/Releases/Release/Article/3588743/cdao-releases-responsible-ai-rai-toolkit-for-ensuring-alignment-with-rai-best-p/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executive decision is simple: authorize six focused weeks, name the decision owners, and leave with a cloud strategy your organization can fund, defend, and execute.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https://docs.aws.amazon.com/wellarchitected/latest/userguide/waf.html</a:t>
            </a:r>
          </a:p>
          <a:p xmlns:a="http://schemas.openxmlformats.org/drawingml/2006/main">
            <a:r>
              <a:t>- https://learn.microsoft.com/en-us/azure/well-architected/what-is-well-architected-framework</a:t>
            </a:r>
          </a:p>
          <a:p xmlns:a="http://schemas.openxmlformats.org/drawingml/2006/main">
            <a:r>
              <a:t>- https://docs.cloud.google.com/architecture</a:t>
            </a:r>
          </a:p>
          <a:p xmlns:a="http://schemas.openxmlformats.org/drawingml/2006/main">
            <a:r>
              <a:t>- https://docs.oracle.com/en/solutions/oci-best-practices/index.html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fastest way to lose time and money is to begin migration while mission outcomes, decision authority, and Day-2 ownership are unresolved. This engagement closes those gaps first.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https://dodcio.defense.gov/Portals/0/Documents/Library/DoD-ZTStrategy.pdf</a:t>
            </a:r>
          </a:p>
          <a:p xmlns:a="http://schemas.openxmlformats.org/drawingml/2006/main">
            <a:r>
              <a:t>- https://www.cyber.mil/dccs/</a:t>
            </a:r>
          </a:p>
          <a:p xmlns:a="http://schemas.openxmlformats.org/drawingml/2006/main">
            <a:r>
              <a:t>- https://public.cyber.mil/dccs/dccs-documents/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 the end of week six, you have an executive decision baseline, three aligned views of the strategy, and a sequenced set of next investments with owners and gates.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protect the operational strengths already sustaining the mission. The strategy changes only what blocks readiness, resilience, assurance, or measurable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Leadership sees the difference between verified fact, intended practice, and unresolved risk before those unknowns harden into schedule, cost, or authorization delays.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engagement ends with a sponsor-owned sequence: reuse now, strengthen first, and resolve before commitment. Every next move can be funded or stopped independently.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AI matters, we focus on one mission decision where trusted data, human authority, and measurable value can support a bounded next experiment.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https://media.defense.gov/2023/Nov/02/2003333300/-1/-1/1/DOD_DATA_ANALYTICS_AI_ADOPTION_STRATEGY.PDF</a:t>
            </a:r>
          </a:p>
          <a:p xmlns:a="http://schemas.openxmlformats.org/drawingml/2006/main">
            <a:r>
              <a:t>- https://media.defense.gov/2022/Jun/22/2003022604/-1/-1/0/Department-of-Defense-Responsible-Artificial-Intelligence-Strategy-and-Implementation-Pathway.PDF</a:t>
            </a:r>
          </a:p>
          <a:p xmlns:a="http://schemas.openxmlformats.org/drawingml/2006/main">
            <a:r>
              <a:t>- https://www.defense.gov/News/Releases/Release/Article/3588743/cdao-releases-responsible-ai-rai-toolkit-for-ensuring-alignment-with-rai-best-p/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strategy creates one line of sight from current truth to mission outcome, with executive gates controlling when foundations, delivery, and operations move forward.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https://dodcio.defense.gov/Portals/0/Documents/Library/FulcrumAdvStrat.pdf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Each week produces a leadership decision. The schedule accelerates strategy without implying an approval, authorization, or production timeline the sponsor does not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cMAP program record — Current engagement · cMAP complete report family.PDF (2026-07-15)</a:t>
            </a:r>
          </a:p>
          <a:p xmlns:a="http://schemas.openxmlformats.org/drawingml/2006/main">
            <a:r>
              <a:t>- Internal cMAP sales record — cmap-cto-brief.pptx (2026-07-21)</a:t>
            </a:r>
          </a:p>
          <a:p xmlns:a="http://schemas.openxmlformats.org/drawingml/2006/main">
            <a:r>
              <a:t>- https://www.esd.whs.mil/Portals/54/Documents/DD/issuances/dodi/851001p.pdf</a:t>
            </a:r>
          </a:p>
          <a:p xmlns:a="http://schemas.openxmlformats.org/drawingml/2006/main">
            <a:r>
              <a:t>- https://csrc.nist.gov/pubs/sp/800/37/r2/final</a:t>
            </a:r>
          </a:p>
          <a:p xmlns:a="http://schemas.openxmlformats.org/drawingml/2006/main">
            <a:r>
              <a:t>- https://dodcio.defense.gov/Portals/0/Documents/Library/DoDCIO-ContinuousAuthorizationImplementationGuide.pdf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fdffc14424e9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a67a6f686d47c1" /><Relationship Type="http://schemas.openxmlformats.org/officeDocument/2006/relationships/slideLayout" Target="/ppt/slideLayouts/slideLayout1.xml" Id="Rdf6d5c0cbc2c492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d5c0cbc2c492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61b9272d461a" /><Relationship Type="http://schemas.openxmlformats.org/officeDocument/2006/relationships/image" Target="/ppt/media/image.png" Id="R8e2f1465a8ab47db" /><Relationship Type="http://schemas.openxmlformats.org/officeDocument/2006/relationships/notesSlide" Target="/ppt/notesSlides/notesSlide1.xml" Id="Rf2e6694a77f0403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84611b4046b6" /><Relationship Type="http://schemas.openxmlformats.org/officeDocument/2006/relationships/notesSlide" Target="/ppt/notesSlides/notesSlide10.xml" Id="R119a8242de4d4ce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78b5ab554fa2" /><Relationship Type="http://schemas.openxmlformats.org/officeDocument/2006/relationships/image" Target="/ppt/media/image7.png" Id="Raff1c4c878a74259" /><Relationship Type="http://schemas.openxmlformats.org/officeDocument/2006/relationships/notesSlide" Target="/ppt/notesSlides/notesSlide11.xml" Id="R74767b83c020440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d7623f724bd4" /><Relationship Type="http://schemas.openxmlformats.org/officeDocument/2006/relationships/notesSlide" Target="/ppt/notesSlides/notesSlide12.xml" Id="R09de00d9ac304a2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dd9c305f4347" /><Relationship Type="http://schemas.openxmlformats.org/officeDocument/2006/relationships/notesSlide" Target="/ppt/notesSlides/notesSlide13.xml" Id="R33a87d9e8339400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2c409091f4fe6" /><Relationship Type="http://schemas.openxmlformats.org/officeDocument/2006/relationships/image" Target="/ppt/media/image8.png" Id="R415782c55a2543fc" /><Relationship Type="http://schemas.openxmlformats.org/officeDocument/2006/relationships/notesSlide" Target="/ppt/notesSlides/notesSlide14.xml" Id="Rc475e10f46d9460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ae9f09f2545c3" /><Relationship Type="http://schemas.openxmlformats.org/officeDocument/2006/relationships/image" Target="/ppt/media/image9.png" Id="R461db93aab5144a8" /><Relationship Type="http://schemas.openxmlformats.org/officeDocument/2006/relationships/notesSlide" Target="/ppt/notesSlides/notesSlide15.xml" Id="R9b54067a9a5d439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f6cbd35a7411c" /><Relationship Type="http://schemas.openxmlformats.org/officeDocument/2006/relationships/image" Target="/ppt/media/image10.png" Id="Rb5e4abdd09774040" /><Relationship Type="http://schemas.openxmlformats.org/officeDocument/2006/relationships/notesSlide" Target="/ppt/notesSlides/notesSlide16.xml" Id="R7f805d357faa4a0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cea5fd49494a" /><Relationship Type="http://schemas.openxmlformats.org/officeDocument/2006/relationships/image" Target="/ppt/media/image11.png" Id="Re9a14b688e794bb0" /><Relationship Type="http://schemas.openxmlformats.org/officeDocument/2006/relationships/notesSlide" Target="/ppt/notesSlides/notesSlide17.xml" Id="R50ae92895459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556a674424a6d" /><Relationship Type="http://schemas.openxmlformats.org/officeDocument/2006/relationships/image" Target="/ppt/media/image2.png" Id="R712c7da79e794750" /><Relationship Type="http://schemas.openxmlformats.org/officeDocument/2006/relationships/notesSlide" Target="/ppt/notesSlides/notesSlide2.xml" Id="R2bd57312a126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df9235e141f7" /><Relationship Type="http://schemas.openxmlformats.org/officeDocument/2006/relationships/notesSlide" Target="/ppt/notesSlides/notesSlide3.xml" Id="Rdab85dc4fe08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0afd2c5f4108" /><Relationship Type="http://schemas.openxmlformats.org/officeDocument/2006/relationships/image" Target="/ppt/media/image3.png" Id="R1e6e7fa9b0bd41b8" /><Relationship Type="http://schemas.openxmlformats.org/officeDocument/2006/relationships/notesSlide" Target="/ppt/notesSlides/notesSlide4.xml" Id="Rbc5855c7b10f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8e646db9a4d3a" /><Relationship Type="http://schemas.openxmlformats.org/officeDocument/2006/relationships/notesSlide" Target="/ppt/notesSlides/notesSlide5.xml" Id="R3688a145c638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725709864b0e" /><Relationship Type="http://schemas.openxmlformats.org/officeDocument/2006/relationships/image" Target="/ppt/media/image4.png" Id="Rcecd15a82fe8437b" /><Relationship Type="http://schemas.openxmlformats.org/officeDocument/2006/relationships/notesSlide" Target="/ppt/notesSlides/notesSlide6.xml" Id="Rdd1bc552b622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2916173a54447" /><Relationship Type="http://schemas.openxmlformats.org/officeDocument/2006/relationships/image" Target="/ppt/media/image5.png" Id="Raa8dc54cd24f4c3b" /><Relationship Type="http://schemas.openxmlformats.org/officeDocument/2006/relationships/notesSlide" Target="/ppt/notesSlides/notesSlide7.xml" Id="Rddf93a4f933940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40890a8c4d9d" /><Relationship Type="http://schemas.openxmlformats.org/officeDocument/2006/relationships/image" Target="/ppt/media/image6.png" Id="R00542958db494bc8" /><Relationship Type="http://schemas.openxmlformats.org/officeDocument/2006/relationships/notesSlide" Target="/ppt/notesSlides/notesSlide8.xml" Id="Rc0489256918b406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38beff734b34" /><Relationship Type="http://schemas.openxmlformats.org/officeDocument/2006/relationships/notesSlide" Target="/ppt/notesSlides/notesSlide9.xml" Id="R8a83bd33a85e49d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2f1465a8ab47d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D1B53C-6537-4943-B44A-42DB1A35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477125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86000"/>
                </a:srgbClr>
              </a:gs>
              <a:gs pos="72000">
                <a:srgbClr val="030B17">
                  <a:alpha val="96000"/>
                </a:srgbClr>
              </a:gs>
              <a:gs pos="100000">
                <a:srgbClr val="030B17">
                  <a:alpha val="10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B1A260-3AD6-4F59-AA97-D1998EF5F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52000">
                <a:srgbClr val="030B17">
                  <a:alpha val="0"/>
                </a:srgbClr>
              </a:gs>
              <a:gs pos="100000">
                <a:srgbClr val="030B17">
                  <a:alpha val="4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A80799-52A2-4154-A5E5-B7DD49E2E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EXECUTIVE CLOUD STRATEGY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E74854-3D50-47C3-B5EE-0E85628D6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01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97DDC0-CA28-414F-894F-DA695A2B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61912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Make your next</a:t>
            </a:r>
          </a:p>
          <a:p xmlns:a="http://schemas.openxmlformats.org/drawingml/2006/main">
            <a:pPr algn="l">
              <a:buNone/>
              <a:defRPr sz="43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cloud decision</a:t>
            </a:r>
          </a:p>
          <a:p xmlns:a="http://schemas.openxmlformats.org/drawingml/2006/main">
            <a:pPr algn="l">
              <a:buNone/>
              <a:defRPr sz="43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in six weeks.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0D634F-5752-4D14-803F-2A0018D8F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52850"/>
            <a:ext cx="6000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Leave with a mission-aligned strategy that shows what to fund, what to stop, and what must be proven before commitment.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22138E-A154-4CEB-B33D-97D2705A9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6730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283353-4B14-489E-82E3-262A13916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600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SPONSOR ALIGNMENT  →  CURRENT TRUTH  →  DECISION GATES  →  NEXT MOVES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A2166D-70C7-4317-9B53-98CAEF078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You own the decision. We make it defensible.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38137F-71EE-4E71-AB1F-4F01F3D00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039D3F-F116-4A18-A32F-3CBB1D247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958E23-9224-405C-A579-BB2F7719A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69663939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B9E7D5D-58EE-47C0-860C-F037D3D81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SELECTABLE INVESTMENTS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71034E-5F15-4856-8A94-0AB49804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10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613641-4862-4225-900A-53F1F742B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Approve each work package independently.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31B207-B81A-4B7A-B5F2-B5D621E4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Choose the order, owner, acceptance evidence, and stop condition for each investment—nothing is bundled by default.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BE2999-073E-4BB4-B0C1-E0924AEC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108966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878F5C-3269-49CD-B8C3-5E102E4E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6EEC87-890B-42C5-B5DC-3307E2D15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289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6E276D-AA24-46A4-83B9-BF09A906A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908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Governance + operating model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6F3075-1975-47E5-971B-002085CA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9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Sponsor / CIO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F10074-AE21-4188-915A-156B7EBE1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90800"/>
            <a:ext cx="4552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Decision forum, ownership, acquisition and workforce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2D6489-CF28-4CAB-97D5-1054D9642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33725"/>
            <a:ext cx="108966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E2CC38-CE3F-4134-AB70-26179CB3D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33725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7BEF25-9761-425C-A178-442ACE18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05175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0F2BDF-A4DB-495F-B903-D0517804A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67075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Platform + landing zone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81A8AD-3D4B-4510-9C71-7FA80B374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8612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Platform owner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346EB1-457B-40D1-BB76-B12E42AA2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267075"/>
            <a:ext cx="4552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Boundary, identity, network, logging, IaC and onboarding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DAB9B6-DDC2-4CAA-B3EA-35A589A90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108966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47A374-BEB9-4FD9-8530-535544354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8B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AD790F-B553-44D5-B79F-41ECB6F28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F28B82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F28B82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DFBD88-40CA-4631-A01B-8B504F08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4335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Security + authorization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77BA85-6985-4FF0-B438-D0A8F2386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624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28B82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F28B82"/>
                </a:solidFill>
                <a:latin typeface="Aptos Mono"/>
                <a:ea typeface="Aptos Mono"/>
                <a:cs typeface="Aptos Mono"/>
              </a:rPr>
              <a:t>System owner / AO lane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E18445-753D-4506-A183-B2E810ABA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943350"/>
            <a:ext cx="4552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41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Inheritance, SSP inputs, assessment evidence, POA&amp;M and Monitor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4CEAB0-733C-40B3-8F7B-720F2DB96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86275"/>
            <a:ext cx="108966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88FF88A-8F6F-48F8-8EAF-BDFD1438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86275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9343E5-D350-4DDC-9D9B-0BB9548A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57725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364B4E-D9D0-4A9C-A0B2-A5A37EF39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19625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Data, AI + delivery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0A1A6D6-7546-42C1-A1FE-82B610698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638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Data / mission owner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FDB7A6-E53B-4EDB-B12E-86E01760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619625"/>
            <a:ext cx="4552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Data products, responsible AI gates, DevSecOps and provenance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B31A814-9DBD-4503-A856-623B51572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108966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27EECE-5A4D-49CE-ABB2-E5F7ACBCB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8BC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767B9B3-A0BE-43A1-8DB9-B94C176C2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3340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2B8BC1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2B8BC1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3C6643D-898D-4D53-9C28-EAAE519A8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959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Applications + operations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0AB614-F3F2-4F09-BB4A-44346A683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3149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2B8BC1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2B8BC1"/>
                </a:solidFill>
                <a:latin typeface="Aptos Mono"/>
                <a:ea typeface="Aptos Mono"/>
                <a:cs typeface="Aptos Mono"/>
              </a:rPr>
              <a:t>App / service owner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F9EC0ED-F6CA-48C2-92E7-538D5A88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295900"/>
            <a:ext cx="4552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Dependencies, waves, rollback, SLOs, support and FinOps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D753DF0-D49A-4A8E-988C-D6E73F181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0209B88-BE26-414A-B202-641A5A618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151214-59E4-4C8C-9412-3246B33C3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39673040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f1c4c878a7425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041315-0C86-42C6-868A-830571BA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94000"/>
                </a:srgbClr>
              </a:gs>
              <a:gs pos="72000">
                <a:srgbClr val="030B17">
                  <a:alpha val="96000"/>
                </a:srgbClr>
              </a:gs>
              <a:gs pos="100000">
                <a:srgbClr val="030B17">
                  <a:alpha val="10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7D98A2-F323-4DEB-8D31-CCBF9C6B2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52000">
                <a:srgbClr val="030B17">
                  <a:alpha val="0"/>
                </a:srgbClr>
              </a:gs>
              <a:gs pos="100000">
                <a:srgbClr val="030B17">
                  <a:alpha val="4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C13CB4-0CDA-4202-8725-382BB098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ONE EXECUTIVE DECISION VIEW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138A74-EF0E-45EE-9094-E84EA4F0B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11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4EC657-BA69-4999-9389-3EB3B9AFF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666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285"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Align mission, policy, risk, operations, and providers in one view.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CD1724-3E88-4ADE-BC86-D5084080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860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2C5549-5C8D-4677-9985-48FE0D1AB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57475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Department + mission direction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7707A6-D8E4-423D-B72B-AB66124D2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6574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4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Fulcrum, component/service policy, mission outcomes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0F8140-F363-4875-9E10-D3C9D4D7D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8612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F28B82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F28B82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873584-F508-4FA3-9E31-D2848024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5755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28B82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28B82"/>
                </a:solidFill>
                <a:latin typeface="Aptos"/>
                <a:ea typeface="Aptos"/>
                <a:cs typeface="Aptos"/>
              </a:rPr>
              <a:t>Risk + authorization floor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54AC81-DE06-49A3-B7CC-B0AC9063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32575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691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DoDI 8510.01, NIST RMF/controls, Cloud SRG, Zero Trust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1A7C18-04EA-4BD5-816F-6D23AFCAD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862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023C86-66C2-4BD2-9481-501E5DD50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57625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67D8A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67D8AB"/>
                </a:solidFill>
                <a:latin typeface="Aptos"/>
                <a:ea typeface="Aptos"/>
                <a:cs typeface="Aptos"/>
              </a:rPr>
              <a:t>Operating patterns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F0FBA1-4B50-471B-9C12-6EA027AE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385762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125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DevSecOps/cATO, SRE, ITSM, FinOps, continuous evidence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7F0083-C668-45BB-859A-0B948FEC7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8627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84B221-27AC-4C88-A6BC-A99925C61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5770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OEM architecture guidance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6CF3BD-F1A5-45EB-A16F-960352F21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4457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691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AWS, Azure, Google Cloud, OCI well-architected practices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9BBB82-BD5B-402D-883D-ECE5B2D7D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863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F7FAFD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F7FAFD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06984B-6071-4CFC-986B-0D6ACBBBC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57775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Your operating truth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7296CAE-0F00-4830-8844-EB11A1397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50577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125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Current evidence, boundary, inheritance, constraints, owners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503C2A-C8C8-436A-B15D-2174032BD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3CDBF7-5591-41AF-947A-3E752DBC2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0BA9A8-0238-41CF-BDBD-1C9C3ACB8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71267477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6C61500-E401-4CCC-857A-0E893E71D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PROVIDER OPTIONALITY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0F5AFC-EE52-4253-B589-3CA404BF0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12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97E4BB-FFAE-4FD7-B4B4-2F021551E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Keep provider choice open until mission fit is defensible.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D77C45-ECE9-484F-86D7-941F0A6D7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Compare every provider against the same mission, risk, operating, resilience, performance, and economic questions.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AE70DB-9FB0-4318-83F0-677FB7FA4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11049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84B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DD1656-D99D-4761-9BC2-B7FF80215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030B17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30B17"/>
                </a:solidFill>
                <a:latin typeface="Aptos Mono"/>
                <a:ea typeface="Aptos Mono"/>
                <a:cs typeface="Aptos Mono"/>
              </a:rPr>
              <a:t>PROVIDER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1DB6A3-4851-4C89-84A1-1470E3B86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457450"/>
            <a:ext cx="16383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059D39-D68F-4CCD-906D-54686566F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590800"/>
            <a:ext cx="1485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OPERATE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6FA8F5-9B98-4870-AD41-B02FB9C6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457450"/>
            <a:ext cx="15621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A6E83F-2843-4B91-A8FE-6FBC36E18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590800"/>
            <a:ext cx="1409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SECURE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185926-D139-4EC1-BB8D-9C4C7DDF7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457450"/>
            <a:ext cx="15621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D7CFF6-7E68-4CA1-B8CF-1E30CC321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590800"/>
            <a:ext cx="1409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RESILIENT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81999A-80AE-4A9D-BD98-61589DA98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57450"/>
            <a:ext cx="16383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FC4841-96C7-4E01-A586-654DDB727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590800"/>
            <a:ext cx="1485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PERFORM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EDC514-D349-4E0F-96E6-DF498CB9D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57450"/>
            <a:ext cx="16383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2EFA0E-39EF-4385-BD85-1861B3061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590800"/>
            <a:ext cx="1485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COST / VALUE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F586CE-4638-4B63-8542-E980E48E0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457450"/>
            <a:ext cx="1695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7A9437-036D-4A15-B22A-DA9EAF0BF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590800"/>
            <a:ext cx="1543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EXTENSION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F0C256-DD47-43FC-9B96-7C86467B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14650"/>
            <a:ext cx="11049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1F0F7D-EDB6-44A7-9C91-E03AAD56B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91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AWS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11A50A-C0EF-4678-B642-803E24126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91465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2BA571-2C3E-4768-B36C-513F3603D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4800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Operational excellence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B1C645-19D6-4FE0-A9F4-10A0D944D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91465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F86D54-0126-4284-838A-07EF55943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4800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Security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683AD0D-1561-4AF1-BC77-C00E65118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91465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01D0C8-33C4-4F08-A771-8018CD9D3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04800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Reliability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66BDD2-D2AC-4212-8061-D523A315D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91465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7CDC1F-8466-4249-A293-0209086DA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4800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Performance efficiency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2840C64-0F52-452D-AE42-3A9D37794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91465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8FA80C4-58E9-4D68-8E33-1AD118B06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4800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Cost optimization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F96B272-911D-4369-8C3F-6BE409FEB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914650"/>
            <a:ext cx="1695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71AB64-CF16-4102-93ED-A9E299CF4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048000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Sustainability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CC24DCC-78F2-498B-91A5-9CB7CFCA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11049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8179EDC-07E6-4B51-AA5E-4A34EB0E6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76650"/>
            <a:ext cx="91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AZURE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EB57979-8A1F-4ADA-90DA-A8E096C8B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4330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4F6D274-BDA2-4D00-9807-9C0BDA071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7665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Operational excellence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0055E9F-C8AB-464A-BB71-E4A9F275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54330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963A32B-872E-4AC0-AB55-2B4FEF012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67665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Security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B66D3AF-94BF-4054-A12F-93986C216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54330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654C1B8-C4E3-472B-9032-238BAB5AA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67665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Reliability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1743A88-3409-4F1F-B711-F3FE46730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4330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2392E12-A402-4C85-9906-747E37B30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7665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Performance efficiency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CAAD4D7-8CF1-47A8-8577-56E328611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54330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882B51A-6200-45CB-8CBE-4DD506DBB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67665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Cost optimization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0E75300-B70A-40F9-BC6C-A5A3EBB5F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543300"/>
            <a:ext cx="1695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D425E40-B4D5-472E-ACBE-89D3CEF65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676650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Workload guides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785F273-1968-4ED8-A24E-37B5D801C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11049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1F9BD8D-2136-4597-82F6-08DD74193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05300"/>
            <a:ext cx="91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GOOGLE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E6575D7-EDA2-49C6-8C10-FC382C6F9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7195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B7CD4F5-B08D-44A6-9D1A-E716BE927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30530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Operational excellence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3F81845-EBEB-4A04-8AB5-56B72F11B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17195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67A00D3-322B-4D32-9133-2D4C9D746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30530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Security / privacy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E5C63D1-9F9C-441D-BDD0-24158F36B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17195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9C27EF7-32EA-4F32-B565-8BEB98136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30530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Reliability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9E05705-4F40-43B9-8CA2-AD7C6419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17195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CA23070-CE50-44AE-AB06-FD7C0C0D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0530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Performance optimization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73BBC57-FC6A-4A84-B536-6C3EB8FF4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17195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16AAAAD-8BC7-44E8-8D85-952BD47B9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30530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Cost optimization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2364D4B-0CC3-4B9B-8EBD-FA2A9A63F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4171950"/>
            <a:ext cx="1695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FC1C5D7-D934-4D38-B8E5-53804B9C2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305300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Sustainability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AF80E6F-A032-444B-9169-16E66687F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11049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6DBEE55-F77B-4A53-AFDE-8AE519A15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33950"/>
            <a:ext cx="914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OCI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10DF0DF5-E157-4A55-995A-F5436A3C1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80060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FC6E02A-6735-49F6-8FC8-3EDEB4B6C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93395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Operational efficiency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2227F04-F8A0-4001-9B0D-02FD8B757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80060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3D11DD8-F2F3-4822-B3EB-0BBACE1B2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93395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Security / compliance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0BFE79C8-68D0-4A0A-AEBE-0A225F889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800600"/>
            <a:ext cx="1562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5FBAA22-D247-41C1-AC24-A2A740E56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933950"/>
            <a:ext cx="1371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Reliability / resilience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1FBDF90-147A-4229-9434-C477D77B1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80060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651512E-4892-4C09-8696-AAA1B52A4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3395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Performance + cost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399A11C-6BD3-4818-968C-70253EA12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800600"/>
            <a:ext cx="1638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2E526A5D-743C-4CCA-8A75-A5C9510C9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933950"/>
            <a:ext cx="1447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Performance + cost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0791C86-F31A-4248-86F3-969E9904A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4800600"/>
            <a:ext cx="1695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CED86BD-78DF-4DBA-A56C-BDEF72166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933950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Distributed cloud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42ED01D-C103-4CE2-A4EF-A6B47E418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8966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64FE911-CC65-4E70-BEA5-279841BC4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24525"/>
            <a:ext cx="10610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DoD overlay: mission boundary · impact level · inheritance · Zero Trust · RMF evidence · authorization authority · DDIL / edge · supply chain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86A25BF-BAEF-4A5C-9DCD-EF54BB6FD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A330225-91EA-4288-BAD3-2609C624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E4AF99AC-9695-4966-8CBC-94146D213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0357597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8C3FCE-30D4-4B1D-9A08-046D0952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YOUR NEXT INVESTMENT CHOICES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6980FA-79A5-4902-A498-B22C4BEED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13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28DE1C-145F-44F2-9BA3-5ED9C8442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Choose the next investment—without buying the whole roadmap.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D2A8F9-4104-4FF6-98CA-72BC34C88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Sponsor only the work supported by the evidence. Each option has its own outcome, entry gate, acceptance criteria, and stop condition.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6B6FF0-DE04-4C29-BFC0-3CEF866C4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717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72CEF5"/>
                </a:solidFill>
                <a:latin typeface="Aptos Display"/>
                <a:ea typeface="Aptos Display"/>
                <a:cs typeface="Aptos Display"/>
              </a:defRPr>
            </a:pPr>
            <a:r>
              <a:rPr sz="3150" b="1" i="0">
                <a:solidFill>
                  <a:srgbClr val="72CEF5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2C928D-B151-4C2F-81A3-E9A6FAE61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813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APPLICATION DISCOVERY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9A1415-F572-45A8-9646-B51C5F05D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623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Application discovery</a:t>
            </a:r>
          </a:p>
          <a:p xmlns:a="http://schemas.openxmlformats.org/drawingml/2006/main">
            <a:pPr algn="l">
              <a:buNone/>
              <a:def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+ dependency mapping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E81167-066A-4123-A9B8-E73D80CE2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43400"/>
            <a:ext cx="3143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Inventory applications, map service and data dependencies, identify disposition options, and qualify migration-wave candidates.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84AA43-42B3-44F7-AF1D-C6194188B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609850"/>
            <a:ext cx="0" cy="2400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6E9F15-CDA4-4236-BF8A-5F227360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717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67D8AB"/>
                </a:solidFill>
                <a:latin typeface="Aptos Display"/>
                <a:ea typeface="Aptos Display"/>
                <a:cs typeface="Aptos Display"/>
              </a:defRPr>
            </a:pPr>
            <a:r>
              <a:rPr sz="3150" b="1" i="0">
                <a:solidFill>
                  <a:srgbClr val="67D8AB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5B0844-2078-43CE-AF1B-E649BA82E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1813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SECURE CLOUD FOUNDATION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890055-C91D-4672-82A2-3AC7A9C81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5623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Zero Trust landing zone</a:t>
            </a:r>
          </a:p>
          <a:p xmlns:a="http://schemas.openxmlformats.org/drawingml/2006/main">
            <a:pPr algn="l">
              <a:buNone/>
              <a:def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+ pre-ATO alignment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5F1A0A-E11C-491C-90DB-D698F9BB3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343400"/>
            <a:ext cx="3143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Translate mission boundary, identity, network, logging, inheritance, and evidence needs into a secure foundation backlog.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E5CCA5-BA7F-4601-A33F-07B3FFFCF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609850"/>
            <a:ext cx="0" cy="2400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10B692-E2F2-43FC-B96F-1EB1FFAC1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5717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E3A84B"/>
                </a:solidFill>
                <a:latin typeface="Aptos Display"/>
                <a:ea typeface="Aptos Display"/>
                <a:cs typeface="Aptos Display"/>
              </a:defRPr>
            </a:pPr>
            <a:r>
              <a:rPr sz="3150" b="1" i="0">
                <a:solidFill>
                  <a:srgbClr val="E3A84B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8E5D48-9183-40DB-9061-18247F48F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1813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TECHNOLOGY VALUE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6AB129-F02E-4D94-A5C6-C23E0BC3B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5623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FinOps + tokenomics</a:t>
            </a:r>
          </a:p>
          <a:p xmlns:a="http://schemas.openxmlformats.org/drawingml/2006/main">
            <a:pPr algn="l">
              <a:buNone/>
              <a:def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management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4D9792-05A1-48BE-AD1B-43A81B851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343400"/>
            <a:ext cx="3143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Establish allocation, unit economics, budgets, usage guardrails, and AI token-cost telemetry before scale creates surprise.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962422-A63A-45D8-AE2A-EC2C7AB60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29250"/>
            <a:ext cx="1089660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63198DD-4968-4472-A0F8-FD2B2B05B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62600"/>
            <a:ext cx="1047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Week six qualifies the options. You choose what proceeds, in what order, and under whose authority.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03489C-CBF3-4589-BD21-FA4AF3B6A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940F26-A50A-4DDB-942F-637692686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693BA0-099A-4B5B-B45F-07349679B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59769716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5782c55a2543fc"/>
          <a:srcRect xmlns:a="http://schemas.openxmlformats.org/drawingml/2006/main" l="29677" t="0" r="296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50CC0B-3604-44B6-A759-1020FC93A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581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ABA60C-3A01-4028-BE2D-3756A35BC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0"/>
            <a:ext cx="3429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100000"/>
                </a:srgbClr>
              </a:gs>
              <a:gs pos="100000">
                <a:srgbClr val="030B17">
                  <a:alpha val="24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FBB6E6-8063-43AB-A272-EBEFC126E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OPTION 01 · APPLICATION PORTFOLIO DECISIONS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2DBAA5-2E93-4B24-AC1A-50C24BE21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14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A27F17-E384-4EAA-8F70-4376A4315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22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22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Know which applications should move, when, and why.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FDC444-71BC-4D46-90A4-3C0D8111F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EXECUTIVE OUTCOME · An owned disposition map, dependency confidence, and defensible migration-wave candidates.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6A24C9-8D1D-438F-9B55-9B69A569B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555A52-BE80-4C8F-AC22-17F3FE168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765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BASELINE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03CBB1-879A-4A9F-AC57-B34BE7F88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838450"/>
            <a:ext cx="4476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079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Validate applications, services, owners, mission criticality, data, infrastructure footprint, utilization, lifecycle, and constraints.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5F4C99-B34D-46CF-B550-9CE92F30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24250"/>
            <a:ext cx="6457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646698-4E5B-4AFB-A1F9-0E03E047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671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B4AE68-6EC0-4F53-A7CC-8E883FB99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481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MAP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7555EA-B89F-45F7-A613-3AB234224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810000"/>
            <a:ext cx="4476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079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Trace runtime, data, identity, network, shared-service, external, and recovery dependencies—with confidence recorded.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C38991-5791-4F70-86F7-DE0D4037E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95800"/>
            <a:ext cx="6457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062474-13B9-4448-B6C8-1D90D9E06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E74D93-2789-4ADE-8E49-7D4C435A7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QUALIFY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A55DF4-852A-4447-B8D6-2DCB1F77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4781550"/>
            <a:ext cx="4476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885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Frame retain, retire, consolidate, migrate, or modernize options; wave candidates; rollback conditions; and evidence gaps.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E36877-8F09-4B92-A50E-9453C416B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00350"/>
            <a:ext cx="3371850" cy="247650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071B34">
              <a:alpha val="88000"/>
            </a:srgbClr>
          </a:solidFill>
          <a:ln xmlns:a="http://schemas.openxmlformats.org/drawingml/2006/main" w="9525">
            <a:solidFill>
              <a:srgbClr val="72CEF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0B6021-6449-4E15-9491-E1AA66EA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09900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CORE DELIVERABLES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A8796A-3EA8-4C0A-BBBE-997CEFC19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480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F617D0-9279-47D2-BCF1-03C591831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362325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Validated application + service catalog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3EE022-B6EC-420E-B480-FA886D88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8576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F18C5F-54F0-4448-B679-25A04BE60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7190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Dependency graph with confidence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285DD9-7162-48CF-BF94-3B30D211A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672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5012C7-A50A-4B96-A827-54CB7312A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181475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Disposition + wave candidates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A723BE-CEF4-4DF3-8EA9-E659FDE0E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6767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890CE5C-DB98-4795-8CA2-30AFDEB8D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59105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Owned blockers + next evidence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A877069-84BA-4720-B930-9691744AB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29250"/>
            <a:ext cx="525780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071B34">
              <a:alpha val="94000"/>
            </a:srgbClr>
          </a:solidFill>
          <a:ln xmlns:a="http://schemas.openxmlformats.org/drawingml/2006/main" w="9525">
            <a:solidFill>
              <a:srgbClr val="67D8A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0CD445D-9341-41B4-8099-4FEE1C8EB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43550"/>
            <a:ext cx="491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67D8AB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7D8AB"/>
                </a:solidFill>
                <a:latin typeface="Aptos"/>
                <a:ea typeface="Aptos"/>
                <a:cs typeface="Aptos"/>
              </a:rPr>
              <a:t>POTENTIAL SECURITY HANDOFF · Excessive trust or critical east-west paths may qualify a microsegmentation work package.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8D5DD4A-5456-4E54-B412-2D5BA63F6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5429250"/>
            <a:ext cx="556260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071B34">
              <a:alpha val="94000"/>
            </a:srgbClr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2F52F8B-8B3E-41D7-BCAA-FA8FD03D5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543550"/>
            <a:ext cx="521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POTENTIAL VALUE HANDOFF · As-is footprint and migration candidacy may anchor FinOps / tokenomics run-rate scenarios.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C6DF7F3-E5A0-48AE-B311-41AF3E99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D3220D1-04CE-4560-ADB3-9C03AB395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2CC6889-7BA8-4379-B84A-2342480A1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6855250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1db93aab5144a8"/>
          <a:srcRect xmlns:a="http://schemas.openxmlformats.org/drawingml/2006/main" l="29677" t="0" r="296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0CE101-9E9D-47BA-8176-92F5E9049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581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C17D2D-C02A-4D71-9AA4-FF27DF67D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0"/>
            <a:ext cx="3429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100000"/>
                </a:srgbClr>
              </a:gs>
              <a:gs pos="100000">
                <a:srgbClr val="030B17">
                  <a:alpha val="24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06D24F-4326-4A3B-ABD1-C95182349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SECURE CLOUD FOUNDATION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FA4F2F-CBE7-4B1C-9303-C5F5188D1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15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4A4508-1A38-4146-851F-D63DC1505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7429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22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22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Enter landing-zone delivery with the evidence path already framed.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B77120-1F0A-472F-A19B-5C93C22D1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EXECUTIVE OUTCOME · A secure foundation backlog aligned to mission boundaries, Zero Trust, inheritance, and component review.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3CE6F5-059D-4FFD-9395-7791FE61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779616-5231-4282-8E26-59D8E060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765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BOUND THE FOUNDATION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424241-5339-47AB-8057-4A27B596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83845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891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Mission and data boundary · tenancy structure · connectivity and edge · ownership and shared responsibility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544815-B3AF-4D4D-ACD8-DDC1E0F3A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24250"/>
            <a:ext cx="6457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FBEDCA-0CF1-45F2-91D3-1E84FB1E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671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E1DA54-6FD3-4EE4-923A-B5C83B90A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481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ENFORCE + OBSERVE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19B094-25F0-41E3-BCCD-4E5565CF9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81000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Identity and policy · segmentation · encryption · logging and telemetry · IaC and pipeline guardrails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D5C707-5D34-4590-A392-7D947E3DB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95800"/>
            <a:ext cx="6457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012CC5-CFE7-4E59-8657-FE090466B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296355-3374-4523-94F3-99C2806BE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ALIGN THE EVIDENCE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C603E6-D2FF-46E5-80AF-E8A518D2D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781550"/>
            <a:ext cx="3848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Inherited and residual controls · evidence mapping · assessment gaps · test entry · continuous monitoring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90E16B-0D57-45D5-B9A6-5827F1A46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00350"/>
            <a:ext cx="3371850" cy="247650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071B34">
              <a:alpha val="90000"/>
            </a:srgbClr>
          </a:solidFill>
          <a:ln xmlns:a="http://schemas.openxmlformats.org/drawingml/2006/main" w="9525">
            <a:solidFill>
              <a:srgbClr val="67D8A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B95F1A-676E-4F45-B344-0BB93B9BE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09900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CORE DELIVERABLES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3FFF69-1A51-498B-96B9-A3D53566F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480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A9769D-63A9-42D6-9977-2E97E9A2F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362325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Reference architecture + guardrails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9B8DBF-C57E-43BA-B347-93C21C531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8576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CCD4875-93C6-4DD9-831C-75102CD4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7190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41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Trust-zone / microsegmentation design*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E2CA8F3-DA23-4C84-B50F-29F4E3549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672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0E98F0-5040-4797-BE17-68D930BBB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181475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Inheritance + evidence matrix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DF10AC-0F9B-44F0-89F8-E062C6E60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6767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5FEF1F3-FFDF-4738-B90E-058365238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59105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166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Component review / test entry package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D84F544-98BC-4B08-B9FB-3B6A75FFD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429250"/>
            <a:ext cx="384810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071B34">
              <a:alpha val="94000"/>
            </a:srgbClr>
          </a:solidFill>
          <a:ln xmlns:a="http://schemas.openxmlformats.org/drawingml/2006/main" w="9525">
            <a:solidFill>
              <a:srgbClr val="72CEF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7044B36-2A51-4110-B771-67C811F0D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543550"/>
            <a:ext cx="3505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99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POTENTIAL ADM INPUT · Validated east-west flows, shared services, trust dependencies, critical paths, and rollback constraints. *When indicated.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BC58017-4C3D-412F-BCB3-98587F30B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7A246B-2EF9-466A-80CA-147FFDBD4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6C70943-E5DD-413F-AE2F-0653401DB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16207129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e4abdd09774040"/>
          <a:srcRect xmlns:a="http://schemas.openxmlformats.org/drawingml/2006/main" l="29677" t="0" r="296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D3FD36-DBFD-4BF8-8697-A6653E4FD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581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0D2363-3AC2-4887-90A4-4670DF94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0"/>
            <a:ext cx="3429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100000"/>
                </a:srgbClr>
              </a:gs>
              <a:gs pos="100000">
                <a:srgbClr val="030B17">
                  <a:alpha val="24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9FEC5B-2A78-4FBC-900C-FDEEEB465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OPTION 03 · CLOUD + AI ECONOMICS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99FF58-90B3-40EF-AA6A-FD39271B2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16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1CF7F4-D26B-4C31-BFE4-C34C0630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7429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22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22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Know what cloud and AI consumption are worth before they scale.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D47465-9334-4A76-9FA7-42F8A6AD5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EXECUTIVE OUTCOME · Mission-linked unit economics, owners, guardrails, and stop authority before variable consumption grows.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187246-252A-46B2-BD1E-3DBB91969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C9ED2B-F56D-4321-BAB4-6C5E7AE3C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76550"/>
            <a:ext cx="1771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ALLOCATE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97F06B-1FAC-4D88-B7A2-2D6170820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838450"/>
            <a:ext cx="4019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Accounts, projects, subscriptions, tags, cost categories, ownership, budgets, and chargeback or showback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DAFE5F-C77E-41C9-B4D2-4E0CBB91E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24250"/>
            <a:ext cx="6457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9BC9E0-7B5C-4594-A890-2A9DE2F86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671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67D8A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67D8A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D4321D-FA6F-4BC1-8317-A9D53D905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48100"/>
            <a:ext cx="1771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MEASURE VALUE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3DB27E-A8FE-4D65-BBBC-724F9529C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810000"/>
            <a:ext cx="4019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891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As-is, dual-run, and target run-rate scenarios; cost per mission service, transaction, inference, workflow, and outcome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98CC69-9AF1-4D25-BB8E-2B8E2FE55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95800"/>
            <a:ext cx="6457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1101A8-D751-4EDE-BF20-A69DFB4A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43DD45-6E3C-484C-AEB2-630F5C6E2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1771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CONTROL + OPTIMIZE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C0FA6E-DB1A-4209-96C3-F6AAC0758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781550"/>
            <a:ext cx="4019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Anomalies, commitments, model routing, context and cache efficiency, usage guardrails, and stop thresholds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7AFAA9-7706-48D4-A79A-5EB653B8D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00350"/>
            <a:ext cx="3371850" cy="247650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071B34">
              <a:alpha val="90000"/>
            </a:srgbClr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5D7FA5-CDDE-4138-AAA8-2D637E05A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09900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CORE DELIVERABLES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E63E26-3F24-4495-90C9-6C71CC351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480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07FD53-59E3-42D0-844A-4D85F7443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362325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As-is, dual-run + target run-rate model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B6C586-EAD7-459A-9385-E775A3CB5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8576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FD999F-9E65-43A2-B90B-A12FBDF54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77190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Cloud + token cost data model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D72428-AFE7-477F-B16A-42E61BC21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672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20A4E6-1010-4480-B268-46DCF96E6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181475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Unit-economics scorecard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9C53DC-3248-4F3F-864B-D80493770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6767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8B956A8-09E0-4B44-82BA-7C55EF72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59105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Dashboards, guardrails + cadence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0250D1D-AF64-4FE3-9947-E2720AFBE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29250"/>
            <a:ext cx="695325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071B34">
              <a:alpha val="94000"/>
            </a:srgbClr>
          </a:solidFill>
          <a:ln xmlns:a="http://schemas.openxmlformats.org/drawingml/2006/main" w="9525">
            <a:solidFill>
              <a:srgbClr val="72CEF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7B5649A-8289-4FF6-8699-4ABECAF05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43550"/>
            <a:ext cx="6610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POTENTIAL ADM INPUT · As-is footprint, utilization, dependencies, disposition, and migration candidacy anchor cost scenarios and avoided-cost assumptions.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9DEC435-11EF-4F1E-91E0-8AB2EA8D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429250"/>
            <a:ext cx="384810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071B34">
              <a:alpha val="94000"/>
            </a:srgbClr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0EAD448-1274-4A7A-BD2C-7C709E25F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543550"/>
            <a:ext cx="3505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44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YOUR DECISION · What is worth scaling—and who can constrain or stop it?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B3DFBB7-F3FA-42A4-BF8C-032F0DAEB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B996F31-CBDC-41BE-BE5C-4226E6976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9308707-A353-49E4-94A8-594EBB2EB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23234550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a14b688e794bb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0FCC6F-84EF-47DD-B557-8862AA55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92000"/>
                </a:srgbClr>
              </a:gs>
              <a:gs pos="72000">
                <a:srgbClr val="030B17">
                  <a:alpha val="96000"/>
                </a:srgbClr>
              </a:gs>
              <a:gs pos="100000">
                <a:srgbClr val="030B17">
                  <a:alpha val="10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1BB85F-5386-4F3B-BB1C-42E6DFE1E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52000">
                <a:srgbClr val="030B17">
                  <a:alpha val="0"/>
                </a:srgbClr>
              </a:gs>
              <a:gs pos="100000">
                <a:srgbClr val="030B17">
                  <a:alpha val="4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136299-E9E8-4EFF-A6AD-B81942646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THE EXECUTIVE 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0C009B-BFD9-4B6D-B36A-F142E236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17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A59536-627E-4A6E-9140-301866CB4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7048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Authorize six weeks. Leave with the decisions to move.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6F2552-325C-4B4F-987B-8AC75BB94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241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WHAT THE MISSION REQUIRES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A76298-9CE4-4CDB-A641-CDB861AC4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705100"/>
            <a:ext cx="464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Mission, policy, impact, authority, and provider context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A31DF7-0CD6-4ECB-AA69-2D4AAAA3F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86100"/>
            <a:ext cx="7067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137343-9852-45C3-A50D-746833A90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WHAT YOU SHOULD PROTECT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7F5845-AB29-46B1-B1EC-557828D90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352800"/>
            <a:ext cx="464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Validated strengths in the current operating model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6E4BDC-D875-4851-A409-02D211A39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33800"/>
            <a:ext cx="7067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C2AE6F-922C-4639-9C20-44F60CC5D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19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WHAT YOU CAN REUSE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BB0B67-A702-4648-9849-08FBC2DD1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000500"/>
            <a:ext cx="464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Reusable controls, platforms, practices, and evidence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2993F7-FBEA-4D11-AD4A-F785756F8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7067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2274C7-774E-457A-A1C0-20A2D59EE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28B82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F28B82"/>
                </a:solidFill>
                <a:latin typeface="Aptos Mono"/>
                <a:ea typeface="Aptos Mono"/>
                <a:cs typeface="Aptos Mono"/>
              </a:rPr>
              <a:t>WHAT MUST BE PROVEN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A9A9EF-D97E-40FC-8257-8FEC00750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648200"/>
            <a:ext cx="464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Owned questions and stop conditions before commitment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97747A-CA63-4380-85D8-6234D012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029200"/>
            <a:ext cx="7067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7F0DC1-DC99-4697-943D-B121F9665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14850"/>
            <a:ext cx="3333750" cy="1276350"/>
          </a:xfrm>
          <a:prstGeom xmlns:a="http://schemas.openxmlformats.org/drawingml/2006/main" prst="roundRect">
            <a:avLst>
              <a:gd name="adj" fmla="val 10448"/>
            </a:avLst>
          </a:prstGeom>
          <a:solidFill xmlns:a="http://schemas.openxmlformats.org/drawingml/2006/main">
            <a:srgbClr val="071B34">
              <a:alpha val="90000"/>
            </a:srgbClr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3391C1-FD9E-498C-A952-043D4B34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724400"/>
            <a:ext cx="2914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AUTHORIZE THE STRATEGY SPRINT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173D911-7855-4933-9D53-263732DEE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048250"/>
            <a:ext cx="28384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0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Name the executive, mission, technical, security, and data decision owners—and begin the six-week cloud strategy.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A75C6C-B312-4384-B66E-0C1E9DE02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176EE2-583A-4FCE-9B0C-601F0284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Six focused weeks. One defensible strategy. Sponsor-controlled next moves.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905C4C8-6A0D-400A-ADBC-E3F9119B1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88776553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2c7da79e794750"/>
          <a:srcRect xmlns:a="http://schemas.openxmlformats.org/drawingml/2006/main" l="30068" t="0" r="300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34250" y="0"/>
            <a:ext cx="4857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141A14-08D0-4F46-BFCF-CE5D599BB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9533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78F61A-C53C-4BB7-9E2E-ECC7CF4E4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0"/>
            <a:ext cx="3048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100000"/>
                </a:srgbClr>
              </a:gs>
              <a:gs pos="100000">
                <a:srgbClr val="030B17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4B93C1-FD7F-439F-AB84-CB39028FE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EXECUTIVE OPENER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12F50E-41B8-4F5F-82DE-E3C98DE6D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02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FBCA93-592B-4824-96D5-0114CE492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Do not fund migration before these three answers are clear.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1F5B15-645F-4F57-BE86-7611AFE9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Six weeks resolves the executive questions that otherwise become schedule, cost, and authorization risk.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B762AA-9FC8-496F-9E47-EC190085C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571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161328-96A2-457B-831A-B4ED60B1B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43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A54843-2834-4452-B64F-C90B3E32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724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Mission outcome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EF0F44-5FFA-4D21-B120-467B34FB4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861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What must improve, who owns the outcome, and what cannot fail?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E9EB98-4149-4AA0-9C2D-18D2763D9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571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3477CB-4635-4CCC-8C84-65D4249DA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B12DEF-A57A-4EDF-B0C8-F846370B5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90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Decision authority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EF8A3E-F6C0-4EE5-80E1-18C95B64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1529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Who can approve, constrain, fund, assess, and stop each next move?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A28B75-E182-4EB1-808A-8B7A71F70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71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77C342-A1BC-4EEB-88EC-5DCC69590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768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B652AD-12D5-4812-BD55-9E047F807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8577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Day-2 ownership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5DFFB4-3946-4EAB-A8CA-9150A1B2E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197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Who will operate, secure, sustain, and pay for the future environment?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970F8B-3EC2-4446-A550-656A23463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8175" y="530542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CLARITY BEFORE COMMITMENT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C66D8B-B7AD-43FE-AAAE-4CD9B745F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6CFB17E-AF31-42E7-95FE-AE4EB0504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2134A0-4406-4F91-99D2-E68FEEC74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3524815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E27049-E4DE-4DE6-B8AD-209A268B0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EXECUTIVE OPENER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B8F15B-1301-4006-8ABE-4FAEBFFE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03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EEF040-8376-46D5-864D-0263696BA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At week six, you can decide what moves—and what does not.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27FF80-D5C7-4F8D-A67B-B122C6008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One executive view aligns mission, transformation, and engineering around a sponsor-owned cloud strategy.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E97900-0EF2-4075-9279-4A747DF9E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72CEF5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72CEF5"/>
                </a:solidFill>
                <a:latin typeface="Aptos Display"/>
                <a:ea typeface="Aptos Display"/>
                <a:cs typeface="Aptos Display"/>
              </a:rPr>
              <a:t>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A3B8CE-90F8-4C90-9876-FDFBEF5C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528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D9E7F2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D9E7F2"/>
                </a:solidFill>
                <a:latin typeface="Aptos Mono"/>
                <a:ea typeface="Aptos Mono"/>
                <a:cs typeface="Aptos Mono"/>
              </a:rPr>
              <a:t>FOCUSED WEEKS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5BC3B8-DF9C-4D25-B7DC-9A098652E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257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91A6B8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91A6B8"/>
                </a:solidFill>
                <a:latin typeface="Aptos"/>
                <a:ea typeface="Aptos"/>
                <a:cs typeface="Aptos"/>
              </a:rPr>
              <a:t>A bounded strategy sprint with executive decisions built into the cadence.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73F80A-443A-4462-B2C5-F3AFE5A6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52700"/>
            <a:ext cx="0" cy="2000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0A1C83-F5CF-4029-81D5-326346012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5717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67D8AB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67D8AB"/>
                </a:solidFill>
                <a:latin typeface="Aptos Display"/>
                <a:ea typeface="Aptos Display"/>
                <a:cs typeface="Aptos Display"/>
              </a:rPr>
              <a:t>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988386-7853-458C-8776-F1755191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528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D9E7F2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D9E7F2"/>
                </a:solidFill>
                <a:latin typeface="Aptos Mono"/>
                <a:ea typeface="Aptos Mono"/>
                <a:cs typeface="Aptos Mono"/>
              </a:rPr>
              <a:t>ALIGNED DECISION VIEWS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C3D703-ED9B-45B2-990B-FB0C5B422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76650"/>
            <a:ext cx="257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91A6B8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91A6B8"/>
                </a:solidFill>
                <a:latin typeface="Aptos"/>
                <a:ea typeface="Aptos"/>
                <a:cs typeface="Aptos"/>
              </a:rPr>
              <a:t>Executive, transformation, and technical views share one evidence baseline.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564978-76B9-4E07-A577-8A1F93B3A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52700"/>
            <a:ext cx="0" cy="2000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4D465A-E092-4361-AACE-079AA6D07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5717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E3A84B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E3A84B"/>
                </a:solidFill>
                <a:latin typeface="Aptos Display"/>
                <a:ea typeface="Aptos Display"/>
                <a:cs typeface="Aptos Display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DB6F65-EFFD-4B5B-8A74-4D444D2E6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3528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D9E7F2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D9E7F2"/>
                </a:solidFill>
                <a:latin typeface="Aptos Mono"/>
                <a:ea typeface="Aptos Mono"/>
                <a:cs typeface="Aptos Mono"/>
              </a:rPr>
              <a:t>SPONSOR-OWNED STRATEGY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32C033-F392-4430-95E4-FC19AA864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676650"/>
            <a:ext cx="257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91A6B8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91A6B8"/>
                </a:solidFill>
                <a:latin typeface="Aptos"/>
                <a:ea typeface="Aptos"/>
                <a:cs typeface="Aptos"/>
              </a:rPr>
              <a:t>Priorities, owners, decision gates, proof conditions, and next investments.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CC9F29-C6D8-4D28-AEC9-F340A1CA3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67300"/>
            <a:ext cx="10363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736F24-BC62-4537-B5C7-32A8D89FC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238750"/>
            <a:ext cx="9696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Know what to fund. Know what to stop. Know what must be proven first.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EA6E63-4304-4B62-A7BC-4B0695874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67B7DA-1649-4F82-B854-CC2DF93DE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4A49E7-8663-495C-AFFA-6F324702E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4217496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6e7fa9b0bd41b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BB68C6-3434-41EE-AC0B-E33EC2DA6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91000"/>
                </a:srgbClr>
              </a:gs>
              <a:gs pos="72000">
                <a:srgbClr val="030B17">
                  <a:alpha val="96000"/>
                </a:srgbClr>
              </a:gs>
              <a:gs pos="100000">
                <a:srgbClr val="030B17">
                  <a:alpha val="10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520E61-87FB-44F6-873C-3E555B10A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52000">
                <a:srgbClr val="030B17">
                  <a:alpha val="0"/>
                </a:srgbClr>
              </a:gs>
              <a:gs pos="100000">
                <a:srgbClr val="030B17">
                  <a:alpha val="4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E8A24E-E205-4099-91A8-0410E246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PROTECT MISSION VALUE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363801-7D89-4CFE-9304-86C91A66F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04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09FB15-40D3-4B78-88C0-5F09C4C48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6762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506"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Protect what already works. Change only what blocks the mission.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A1C1A2-86FC-4055-83D9-BA95D4915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90850"/>
            <a:ext cx="6191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Your operating strengths become design inputs—not legacy debt to discard or rediscover.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A91505-98E5-4AE9-AC8A-6B1A89BF0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0"/>
            <a:ext cx="95250" cy="9525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B84775-3A14-4559-9607-2DF805E71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433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Governance + ITSM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D9ED9B-CC31-41E7-BCAE-944FC7797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91000"/>
            <a:ext cx="95250" cy="9525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D18ECE-C3D0-4441-8BEE-09DBDB62E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1433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Identity + security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BE4797-0B2F-4088-B379-82A6CD2FA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05350"/>
            <a:ext cx="95250" cy="9525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68C8EB-4F04-45A9-B68E-925397163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577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Network + platform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C4F122-6815-414A-AA33-A84C3966E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705350"/>
            <a:ext cx="95250" cy="9525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E81F04-CE10-48C9-B801-2F7C662D7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6577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Apps + dependencies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04AEB4-F892-4A47-A1A1-75B8F16B2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95250" cy="9525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DB8DE7-9A5B-482A-AC3D-E5604FC32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720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Operations + resilience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92A12B-C48C-40AD-828B-5A781EBB0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219700"/>
            <a:ext cx="95250" cy="9525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645491-E973-4408-A76C-80F79F3ED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1720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Cost + workforce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4E7297-F1CA-4CB6-ADAA-37EB4727E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57D9F5-E7E9-4D90-9677-DC8322F9F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D19E0A-228F-48B3-8348-7928E44C4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9768082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021F7DD-8CD6-436D-8BDD-8B6F69C5A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MAKE RISK VISIBLE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28A4C2-61EF-4E58-BE16-1FB71FF9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05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76C5C9-52E9-417F-94A9-84F9DC0C1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See the current truth before cost and schedule harden.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EB01C7-373A-420A-B30B-4CC84463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Leadership can distinguish verified fact, intended practice, and unresolved exposure before commitment.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EE5728-1A12-434E-A439-2C5A4DD9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2419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7924F7-ED6B-4CEC-AF59-5F5A50EE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7C3D83-93DF-4165-8361-0EDCB852B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OBSERVED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104EC0-0E15-4ADB-98E5-C5AD447FF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38550"/>
            <a:ext cx="2019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28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Artifacts, telemetry, configuration, operating records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D28258-F534-4AF0-B777-B68B6902A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2766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EF53C1-E1C4-45C8-AE65-2902DE21C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686050"/>
            <a:ext cx="2419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3490CD-921B-4DED-AEAC-D720FF95D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8575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52708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52708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19C9FF-2081-4C37-B9C4-C3FE72BEC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23850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52708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52708A"/>
                </a:solidFill>
                <a:latin typeface="Aptos Mono"/>
                <a:ea typeface="Aptos Mono"/>
                <a:cs typeface="Aptos Mono"/>
              </a:rPr>
              <a:t>DECLARED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AD3761-7D92-4686-BE90-B6A538AB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638550"/>
            <a:ext cx="2019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278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Stakeholder statements, intended process, known exceptions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FD480C-A6AB-4444-AB7C-079F0CAB4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2766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0D64AD-7517-4F01-90C2-845291CA1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686050"/>
            <a:ext cx="2419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B6E99F-BCB6-430E-844C-B7D232D07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8575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16E727-0F83-4718-96CE-9188A4341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23850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RECONCILED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49FE9D-4038-4674-9DB4-F09DC794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638550"/>
            <a:ext cx="2019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Owner-validated current truth and confidence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0238E8-2173-48E2-8D93-9E213DF85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2766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E2D472-99C6-4208-A694-582310E98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686050"/>
            <a:ext cx="2419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48B903F-49B1-4014-A935-2631B39BE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575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8797022-0004-4BD7-8D6F-2D5D34D2F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3850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UNRESOLVED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9E92290-623D-490B-BF84-ED16ECA4E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638550"/>
            <a:ext cx="2019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28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Unknowns that become explicit gates—not hidden assumptions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909C77-72B8-4B6E-9F82-B0EB0F9A6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8768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LEVERAGE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D898A5-ABC7-4763-BDFE-2C0580C6E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8768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STRENGTHEN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DDA786-BEE8-4C07-92A6-43149198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768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OWN BEFORE COMMITMENT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48B6B0-B1C1-4B25-A2F9-50DFBF0A5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197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4435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EFD68E4-D795-4F2A-8BCE-EC47D618D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817925-0BAD-4DED-B6D7-1DD964BF3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10A0278-021C-4781-B7E0-C5A92E04D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20950844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cd15a82fe8437b"/>
          <a:srcRect xmlns:a="http://schemas.openxmlformats.org/drawingml/2006/main" l="23353" t="0" r="233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72400" y="1714500"/>
            <a:ext cx="4419600" cy="466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58F1AE-8ADE-4241-965A-ED6328AD3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0"/>
            <a:ext cx="2095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100000"/>
                </a:srgbClr>
              </a:gs>
              <a:gs pos="100000">
                <a:srgbClr val="030B17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C9C053-9EC1-40CE-A3A5-2A81C1812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FUND THE RIGHT NEXT MOVES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061FD6-6888-4B16-ADDE-6A738EFB8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06 / 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4228A5-0028-4E9B-82D7-CDAFD5391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Leave with a funded sequence—not a longer list of questions.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F2DF9D-0954-4122-AEE8-9FDDD4CD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Every investment carries an owner, entry evidence, proof condition, decision gate, and stop condition.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D515EB-762A-4FA9-BE8B-78AA1F34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3143250" cy="2095500"/>
          </a:xfrm>
          <a:prstGeom xmlns:a="http://schemas.openxmlformats.org/drawingml/2006/main" prst="roundRect">
            <a:avLst>
              <a:gd name="adj" fmla="val 636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AC126A-6A15-4A92-A037-7DCBBC840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571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2C9B99-D995-4D60-ABD7-0A1F1CBF4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384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DCB0A4-75E1-49C4-AF1C-B85C41D1F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432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Reuse now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D3B016-0FB8-4A10-B979-3E53B7BCC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24250"/>
            <a:ext cx="2762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Capabilities and operating practices that can accelerate the cloud foundation without weakening mission or assurance.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656384-29D6-4DD6-B480-AD7044127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686050"/>
            <a:ext cx="3143250" cy="2095500"/>
          </a:xfrm>
          <a:prstGeom xmlns:a="http://schemas.openxmlformats.org/drawingml/2006/main" prst="roundRect">
            <a:avLst>
              <a:gd name="adj" fmla="val 636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E957E7-9802-4854-AAE1-755C5B3BA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686050"/>
            <a:ext cx="571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A0F1D0-B922-4899-8360-5AC9FD15A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8384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ABD9DA-DFF8-4AF4-B135-B1689723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1432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Strengthen first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AB2B9E-8EB1-465F-8816-93CFD950E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524250"/>
            <a:ext cx="2762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Gaps that must be remediated or designed before platform, application, or authorization work proceeds.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98DBAB-CD24-43BA-92D1-5B8E3A6B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05100"/>
            <a:ext cx="342900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071B34">
              <a:alpha val="84000"/>
            </a:srgbClr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60036E-8D3F-4F4D-BE47-1F54F9453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8575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C6D160-56A9-4225-AA7A-D44B8559E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2194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Resolve the unknowns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AE6462-F1C3-434C-A103-343B6E28F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69570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Questions for the client, component, CSP, assessor, or AO—before they become schedule and cost risk.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F75598-88E1-48B3-BD2A-2C120F54B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6515100" cy="5334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B5CC4E9-B6E8-4843-93CB-CCD37C6E0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10200"/>
            <a:ext cx="614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27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Outcome: sponsor-owned work packages you can approve, sequence, or stop independently.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C1035D-5515-4D9C-B0C8-4AA81113D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A639B9-6450-4252-94E2-8A8230DDA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161728-AE61-4AA5-BC14-24E4234B1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2226161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8dc54cd24f4c3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773F6C-7EED-41D7-9B2B-E2EF4A151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667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94000"/>
                </a:srgbClr>
              </a:gs>
              <a:gs pos="72000">
                <a:srgbClr val="030B17">
                  <a:alpha val="96000"/>
                </a:srgbClr>
              </a:gs>
              <a:gs pos="100000">
                <a:srgbClr val="030B17">
                  <a:alpha val="10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DBF9C2-87B7-4B48-8BFE-BA00A3C3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52000">
                <a:srgbClr val="030B17">
                  <a:alpha val="0"/>
                </a:srgbClr>
              </a:gs>
              <a:gs pos="100000">
                <a:srgbClr val="030B17">
                  <a:alpha val="4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4E4C0C-B4BE-4D6F-9EA8-6EEAD4993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OPTIONAL AI VALUE PATH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90D86E-BAEA-4F37-8878-BF87C360F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07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3256FA-EBD4-45F8-9D32-9337A0ED1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65722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Put AI behind one mission decision worth improving.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20655F-047E-41ED-95D5-3691DDEA5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43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Qualify one valuable decision workflow against trusted data, human authority, assurance, and measurable mission value.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7266A6-3404-4EAF-A735-15158717D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290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16BF01-783F-4332-960E-B40515E2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4099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CAPTURE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B55BB9-D22B-4FC1-B156-46B273777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3909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Mission decisions + workflow friction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C2CBEE-1CAD-4DB0-B708-3781ECB03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814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3746BF-870E-4B2F-85A7-AA4FBDAF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624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MAP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9F1F01-D3F3-41CB-B3E8-AC95FF33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9433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Data, systems, users + human authority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C83B93-34C4-415D-A8E1-9022500A8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339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76BAC7-E929-48D8-8055-9D0CAE01B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5148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QUALIFY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A5D543-210B-4940-B4B5-56F22071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4958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Value, feasibility, assurance + integration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2271BD-BAC0-41FA-ABDF-E74106AE2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863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B33513-4027-4D6B-B494-EFD03198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673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RELEASE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8102E7-9502-49D3-AF0E-C17F9A471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0482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Owned opportunity + next bounded experiment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C458B0-1673-4D2A-968B-BB52F641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914900"/>
            <a:ext cx="40576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71B34">
              <a:alpha val="86000"/>
            </a:srgbClr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94E3D5-0280-4236-93B2-C413FBBC6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067300"/>
            <a:ext cx="800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OUTPUT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C47B11-21D0-4022-A23C-DF725C5E2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3638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3068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One owned opportunity with a measurable outcome, trusted data path, human decision boundary, and bounded next experiment.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C354918-CFF0-4064-B4EF-CB60540C8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CCC3B9-A948-4617-90C4-679B35BBA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69159B-40C3-4DE9-ACAA-C0DDE639F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6641600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542958db494bc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C3DA87-0C49-4887-B223-3D763CA75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572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0B17">
                  <a:alpha val="92000"/>
                </a:srgbClr>
              </a:gs>
              <a:gs pos="72000">
                <a:srgbClr val="030B17">
                  <a:alpha val="96000"/>
                </a:srgbClr>
              </a:gs>
              <a:gs pos="100000">
                <a:srgbClr val="030B17">
                  <a:alpha val="10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6226CB-ECCD-4C3F-8CBF-60202158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52000">
                <a:srgbClr val="030B17">
                  <a:alpha val="0"/>
                </a:srgbClr>
              </a:gs>
              <a:gs pos="100000">
                <a:srgbClr val="030B17">
                  <a:alpha val="4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8DFD55-D3AB-45BE-A248-645F98683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SPONSOR-OWNED PATH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54A1FE-6E51-4ED0-A098-A2F8BC1DB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08 / 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74B89F-5777-4437-A12F-6A8EEE19D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6572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648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Move from current truth to mission outcome on one sponsor-owned path.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2D739B-4A84-4B04-B696-AD8471B8F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254CC0-BE6C-4FDD-B60C-B14D6A6B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6230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4435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3B1728-45A7-439E-AC0D-D6138D488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94322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27C3CD-4E3B-4499-A2D8-006E256F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FCFA5B-5CE6-43D3-AD26-03CA8FB6D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147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BE3080-FD5E-4DC6-84ED-D84C857B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956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Sponsor decisions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74CAF1-5F23-436C-9779-6F059144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0527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C01C8C-4EC6-4C6A-B66F-51C58D384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6720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4435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A35EE2-8813-44C9-B2F3-83EDD9A9B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4812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Foundations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3A4E23-D2C0-4FD6-9FEA-7668AB35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5772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D41B88-327F-4876-B46A-103279D0C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196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4435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93AC9C-8B6F-4933-BDBA-7D540F2B2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6005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7FAF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7FAFD"/>
                </a:solidFill>
                <a:latin typeface="Aptos"/>
                <a:ea typeface="Aptos"/>
                <a:cs typeface="Aptos"/>
              </a:rPr>
              <a:t>Delivery + operations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ACB3D9-FD30-4A95-9B18-FC3D24F9E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017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B404EE-05FB-4806-A9BF-FC90DB7A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15302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67D8AB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67D8AB"/>
                </a:solidFill>
                <a:latin typeface="Aptos"/>
                <a:ea typeface="Aptos"/>
                <a:cs typeface="Aptos"/>
              </a:rPr>
              <a:t>Mission outcome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49F461-B31C-45BE-814E-80DEEEBB8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People · Process · Technology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9F6C3F-55F6-4286-A46D-F184F3EB3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E1259D-3927-4D8B-945F-31E062B45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BFC290-B15A-4EBF-A518-DDA5D18CA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13504058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30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8F56DCF-8B9F-46E1-8EE2-05482DBF3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SIX-WEEK DECISION CADENCE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6B2805-9EEC-41D5-BFD1-B9035F1DF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1000"/>
            <a:ext cx="1295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09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7A22F0-EFBF-48B9-B067-04B2AD82F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buNone/>
              <a:def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Make a decision every week—not a promise about approval dates.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F56318-2518-4657-80BD-71AA26AA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The sprint accelerates strategy while your authority, assessment, authorization, and operating processes continue to control release.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437D61-B6E0-4719-B50C-3A3DBF601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2000250" cy="2333625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732841-6BB7-4B87-9D48-545394093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D7E273-10AD-4D71-82B5-81DCA9402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527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LEVERAGE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227630-8865-4B1E-94BB-F72852129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657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WEEK 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F3F83F-A8BB-42E5-97E8-9E405E2EB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Accept baseline; name owners; preserve reusable strengths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2109F2-975C-4E8C-BBEA-705A9581F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657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FC6546-6476-4FA4-B34C-C273F8678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667000"/>
            <a:ext cx="2000250" cy="2333625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96116B-3DB1-4FC4-B027-4EBF3CE7C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667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C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F38109-2737-479F-B3C6-BBD3D4B8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9527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72CEF5"/>
                </a:solidFill>
                <a:latin typeface="Aptos Mono"/>
                <a:ea typeface="Aptos Mono"/>
                <a:cs typeface="Aptos Mono"/>
              </a:rPr>
              <a:t>FOUND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B86915-B403-4931-B52C-8DD86EF43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333750"/>
            <a:ext cx="1657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622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WEEKS 2–3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0E6C8D-B8F9-49E9-81A4-51DB18E13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9433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Governance, inventory, boundary, identity, logging, operating model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EA6D1F-D2CD-4962-9285-BF5FAE1E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57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67DF0F-DAFB-4FB1-A824-58B23A0AE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667000"/>
            <a:ext cx="2000250" cy="2333625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BB9A13-09AE-4FA2-B49A-35AB520C4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667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8BC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7C96A9-42C8-47A4-AF8B-006328452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9527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2B8BC1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2B8BC1"/>
                </a:solidFill>
                <a:latin typeface="Aptos Mono"/>
                <a:ea typeface="Aptos Mono"/>
                <a:cs typeface="Aptos Mono"/>
              </a:rPr>
              <a:t>BUILD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1B3733-7777-447C-9F58-2F78F6B02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333750"/>
            <a:ext cx="1657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WEEK 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19E374-597F-496C-BC3E-628AA7AB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9433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Landing-zone and pipeline patterns; bounded test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1284A3-570E-46AB-91CC-304BDD36F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657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0889CC6-2DE2-49AD-A11B-865DEEB94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67000"/>
            <a:ext cx="2000250" cy="2333625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EF0CE7-299B-4AED-99BD-35D53BEB7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67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95427D-4186-4483-AB66-E51CFCCAF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9527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SCALE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A1DACC-DDA6-4BC7-9DE2-2F22C3930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333750"/>
            <a:ext cx="1657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WEEK 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F590BC-7420-464A-9A9B-DD053CF76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9433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Production operations, automation, service ownership, FinOps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2E32CB-CC3B-45A0-8F3A-0302603F2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657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 i="0">
                <a:solidFill>
                  <a:srgbClr val="72CEF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72CEF5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3FA1B6F-FEEE-4C91-A473-651819236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667000"/>
            <a:ext cx="2000250" cy="2333625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D2945"/>
          </a:solidFill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738D11-29A8-48E4-96F6-BD1CFA194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667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8A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8AAD91-AB5E-4DBD-89E1-8FDF0827B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9527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67D8AB"/>
                </a:solidFill>
                <a:latin typeface="Aptos Mono"/>
                <a:ea typeface="Aptos Mono"/>
                <a:cs typeface="Aptos Mono"/>
              </a:rPr>
              <a:t>OPTIMIZE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DB7A7DF-3223-4F09-85C5-34E2853B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333750"/>
            <a:ext cx="1657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 i="0">
                <a:solidFill>
                  <a:srgbClr val="F7FAFD"/>
                </a:solidFill>
                <a:latin typeface="Aptos Display"/>
                <a:ea typeface="Aptos Display"/>
                <a:cs typeface="Aptos Display"/>
              </a:rPr>
              <a:t>WEEK 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2FA8144-7101-4E25-A8FD-154FE7701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9433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D9E7F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D9E7F2"/>
                </a:solidFill>
                <a:latin typeface="Aptos"/>
                <a:ea typeface="Aptos"/>
                <a:cs typeface="Aptos"/>
              </a:rPr>
              <a:t>Continuous evidence, portfolio learning, mission-scale reuse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5E14F76-45C8-4673-8742-B8947276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10915650" cy="4572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071B34"/>
          </a:solidFill>
          <a:ln xmlns:a="http://schemas.openxmlformats.org/drawingml/2006/main" w="9525">
            <a:solidFill>
              <a:srgbClr val="E3A84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A99427-7657-4523-B33A-0332D31D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57825"/>
            <a:ext cx="1057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14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E3A84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E3A84B"/>
                </a:solidFill>
                <a:latin typeface="Aptos"/>
                <a:ea typeface="Aptos"/>
                <a:cs typeface="Aptos"/>
              </a:rPr>
              <a:t>Sponsor decisions: accept current truth → choose priorities → set gates → approve the strategy → release only the next work the evidence supports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6BA9844-FD5E-4C56-AD96-1C8C2758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435D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77479DC-17C1-4C5E-B7DB-4FF356828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647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1A6B8"/>
                </a:solidFill>
                <a:latin typeface="Aptos Mono"/>
                <a:ea typeface="Aptos Mono"/>
                <a:cs typeface="Aptos Mono"/>
              </a:rPr>
              <a:t>CLOUD WAYPOINT | NATSEC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C9944DF-3B65-4942-80F6-9BA2FE741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6534150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3A84B"/>
                </a:solidFill>
                <a:latin typeface="Aptos Mono"/>
                <a:ea typeface="Aptos Mono"/>
                <a:cs typeface="Aptos Mono"/>
              </a:rPr>
              <a:t>SIX-WEEK STRATEGY · NAMED INDIVIDUALS DECIDE</a:t>
            </a:r>
          </a:p>
        </p:txBody>
      </p:sp>
    </p:spTree>
    <p:extLst>
      <p:ext uri="{BB962C8B-B14F-4D97-AF65-F5344CB8AC3E}">
        <p14:creationId xmlns:p14="http://schemas.microsoft.com/office/powerpoint/2010/main" val="30652524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2026-08-19T11:07:13.0140000Z</dcterms:created>
  <dcterms:modified xsi:type="dcterms:W3CDTF">2026-08-19T11:07:13.0140000Z</dcterms:modified>
</coreProperties>
</file>